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notesMasterIdLst>
    <p:notesMasterId r:id="rId45"/>
  </p:notesMasterIdLst>
  <p:sldIdLst>
    <p:sldId id="256" r:id="rId2"/>
    <p:sldId id="1641" r:id="rId3"/>
    <p:sldId id="1654" r:id="rId4"/>
    <p:sldId id="1655" r:id="rId5"/>
    <p:sldId id="1657" r:id="rId6"/>
    <p:sldId id="1658" r:id="rId7"/>
    <p:sldId id="1659" r:id="rId8"/>
    <p:sldId id="1662" r:id="rId9"/>
    <p:sldId id="1663" r:id="rId10"/>
    <p:sldId id="1610" r:id="rId11"/>
    <p:sldId id="286" r:id="rId12"/>
    <p:sldId id="1612" r:id="rId13"/>
    <p:sldId id="1613" r:id="rId14"/>
    <p:sldId id="1648" r:id="rId15"/>
    <p:sldId id="1649" r:id="rId16"/>
    <p:sldId id="1642" r:id="rId17"/>
    <p:sldId id="1647" r:id="rId18"/>
    <p:sldId id="1644" r:id="rId19"/>
    <p:sldId id="1645" r:id="rId20"/>
    <p:sldId id="1646" r:id="rId21"/>
    <p:sldId id="1669" r:id="rId22"/>
    <p:sldId id="1680" r:id="rId23"/>
    <p:sldId id="1666" r:id="rId24"/>
    <p:sldId id="1667" r:id="rId25"/>
    <p:sldId id="1668" r:id="rId26"/>
    <p:sldId id="1665" r:id="rId27"/>
    <p:sldId id="1671" r:id="rId28"/>
    <p:sldId id="1672" r:id="rId29"/>
    <p:sldId id="1673" r:id="rId30"/>
    <p:sldId id="1679" r:id="rId31"/>
    <p:sldId id="1670" r:id="rId32"/>
    <p:sldId id="1674" r:id="rId33"/>
    <p:sldId id="1675" r:id="rId34"/>
    <p:sldId id="1681" r:id="rId35"/>
    <p:sldId id="1676" r:id="rId36"/>
    <p:sldId id="1677" r:id="rId37"/>
    <p:sldId id="1678" r:id="rId38"/>
    <p:sldId id="1682" r:id="rId39"/>
    <p:sldId id="1683" r:id="rId40"/>
    <p:sldId id="1684" r:id="rId41"/>
    <p:sldId id="1685" r:id="rId42"/>
    <p:sldId id="1686" r:id="rId43"/>
    <p:sldId id="165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10" autoAdjust="0"/>
    <p:restoredTop sz="64508" autoAdjust="0"/>
  </p:normalViewPr>
  <p:slideViewPr>
    <p:cSldViewPr snapToGrid="0">
      <p:cViewPr varScale="1">
        <p:scale>
          <a:sx n="56" d="100"/>
          <a:sy n="56" d="100"/>
        </p:scale>
        <p:origin x="494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77D5C-53F1-4951-A234-3C289D41FB47}" type="datetimeFigureOut">
              <a:rPr lang="en-US" smtClean="0"/>
              <a:t>04-Jul-19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10FD5C-A97B-4A92-8946-4EDB1FCF15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26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What we’ll cover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we at Sophos have used honeypots to help enhance sales and marketing efforts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could a honeypot be setup in a clients environment</a:t>
            </a:r>
          </a:p>
          <a:p>
            <a:pPr marL="171450" indent="-171450">
              <a:buFontTx/>
              <a:buChar char="-"/>
            </a:pPr>
            <a:r>
              <a:rPr lang="en-GB" dirty="0"/>
              <a:t>A practical hands on ‘how to’ setup a honeypot and hack it.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0FD5C-A97B-4A92-8946-4EDB1FCF15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951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6152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088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0FD5C-A97B-4A92-8946-4EDB1FCF15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44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0FD5C-A97B-4A92-8946-4EDB1FCF15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0FD5C-A97B-4A92-8946-4EDB1FCF15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73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0FD5C-A97B-4A92-8946-4EDB1FCF15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83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0FD5C-A97B-4A92-8946-4EDB1FCF15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02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0FD5C-A97B-4A92-8946-4EDB1FCF15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630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10FD5C-A97B-4A92-8946-4EDB1FCF15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899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What we’ll cover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we at Sophos have used honeypots to help enhance sales and marketing efforts</a:t>
            </a:r>
          </a:p>
          <a:p>
            <a:pPr marL="171450" indent="-171450">
              <a:buFontTx/>
              <a:buChar char="-"/>
            </a:pPr>
            <a:r>
              <a:rPr lang="en-GB" dirty="0"/>
              <a:t>How could a honeypot be setup in a clients environment</a:t>
            </a:r>
          </a:p>
          <a:p>
            <a:pPr marL="171450" indent="-171450">
              <a:buFontTx/>
              <a:buChar char="-"/>
            </a:pPr>
            <a:r>
              <a:rPr lang="en-GB" dirty="0"/>
              <a:t>A practical hands on ‘how to’ setup a honeypot and hack it.</a:t>
            </a:r>
          </a:p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10FD5C-A97B-4A92-8946-4EDB1FCF15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49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4E65A7-8BF2-4CF8-9629-5ED3744B7C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91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defaults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123456 -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CCTV cameras &amp; routers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 –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–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 – Panasonic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ubiquity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– D-max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YooSee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blank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Microtik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routers &amp; Axis/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Vivotek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– Raspbian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140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defaults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123456 -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CCTV cameras &amp; routers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 –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–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 – Panasonic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ubiquity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– D-max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YooSee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blank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Microtik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routers &amp; Axis/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Vivotek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– Raspbian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105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defaults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123456 -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CCTV cameras &amp; routers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 –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–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 – Panasonic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ubiquity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– D-max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YooSee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blank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Microtik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routers &amp; Axis/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Vivotek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– Raspbian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651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defaults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123456 -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CCTV cameras &amp; routers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 –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–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 – Panasonic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ubiquity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– D-max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YooSee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blank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Microtik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routers &amp; Axis/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Vivotek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– Raspbian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909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defaults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123456 -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CCTV cameras &amp; routers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 –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–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 – Panasonic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ubiquity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– D-max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YooSee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blank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Microtik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routers &amp; Axis/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Vivotek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– Raspbian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08711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defaults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123456 -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CCTV cameras &amp; routers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 –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–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 – Panasonic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ubiquity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– D-max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YooSee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blank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Microtik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routers &amp; Axis/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Vivotek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– Raspbian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865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defaults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123456 -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CCTV cameras &amp; routers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 – CCTV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 – NAS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12345 – Panasonic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Ubnt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ubiquity networks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Root – D-max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cctv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cameras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123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YooSee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CCTV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blank –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Microtik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routers &amp; Axis/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Vivotek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IOT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Raspberry – Raspbian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E34D68-8857-5A41-94FA-9A368DA3B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94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EC656-5739-4043-87F9-F6684D0B85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14C55-07EB-4540-9E5E-D43EFF65A7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E823F-5147-4AF9-B542-5E8142C43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04-Jul-19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28F41-CF1B-41A0-A2D3-D4D5A2DB1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48DC1-C08B-48EE-9618-C0F835461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651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1F23-4A73-4351-B801-0E302A5B7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4F0D78-86F7-4722-A9EC-9EFB5FE216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6D2141-B655-4822-8320-B4A8292A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04-Jul-19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62536-5904-4721-B12A-0CD29CD20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C899E-6F6A-42FF-A1A9-A830886A0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61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92A0E8B-DF08-4206-A915-F55E9D94F2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E37D96-7CE8-4B49-8E25-4DDA5A44DE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2B57C-268E-4E75-963F-F6EE1D0E6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04-Jul-19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39C858-A00E-4C17-BE2F-D066282B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5D184-4C02-4AEB-9A55-B42E1BF12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147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2002632"/>
            <a:ext cx="10515600" cy="2852737"/>
          </a:xfrm>
        </p:spPr>
        <p:txBody>
          <a:bodyPr anchor="ctr">
            <a:normAutofit/>
          </a:bodyPr>
          <a:lstStyle>
            <a:lvl1pPr algn="ctr">
              <a:defRPr sz="4800" cap="none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81" y="6129917"/>
            <a:ext cx="1795514" cy="30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935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02E24-37DE-4E34-BD1A-DC648CE3C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9F564-6218-4B13-B99C-92B5B4A57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12160-7A8D-4D39-8253-A3FF1FCE4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04-Jul-19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49B9A-C2A7-4638-8E5B-FA2FDE16B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37CC9-B1A6-4620-A602-F5CA84818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472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F2E68-A8B4-4C82-85C2-6797E242B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B84FF-A7A9-41C6-B24D-62F75AE6C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CC1AE-20C7-468C-B984-5EA378844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04-Jul-19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A2331-2DE2-4B3B-A2A4-99D7ECE2D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22925-DD1A-4C04-BC39-69527A4C4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59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7039D-84BF-4547-9D44-41015A374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D94F4-7B5E-46B2-9961-5283E2821A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1965AF-8779-434F-987B-557DCD662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890CA6-E02A-4AF4-BE6B-EE0283C69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04-Jul-19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F3ABBF-3E26-437B-838C-A576CA9AD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774AB-5824-49FD-A2ED-91C3DE94C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86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C4DC5-63E7-4A44-AFFD-F41F3A86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7469A-F4FE-4C9A-BB06-9A7F65081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40C684-9253-4533-8A1A-AB14C5CDF1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B78997-39B0-4BB3-886B-1B3F80489A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6F7E6B-5BA0-4E60-8090-524DC8CD45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2952CF-F7F0-43C8-873C-5E3D9998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04-Jul-19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55B91B-DEE1-42A0-8868-20B3917DF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9EB6E3-FF97-4F05-AD95-BC727D552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446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05FA-1F43-409D-B7F5-F82F291AE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A0084C-7BB3-4E74-88E4-B63D3DB32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04-Jul-19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683D7-19EA-4567-92B3-D80BDE071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DD84C0-113C-4BDD-991D-37E2B038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556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94738D-F2BE-4BF5-A864-741050DA9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04-Jul-19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1F03CC-6646-44CF-9C3A-0BC796190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D4FDF-5FD4-4BD8-9D68-B530A455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9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94B26-C2D1-4565-9AAE-ECFB6625C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697F4-7CB9-4A80-9F09-47815B72B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CDBF3-FD3E-437E-89CE-F204E75F2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59763F-1344-42AF-AAE3-21F430DD0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04-Jul-19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E2D63-2D1B-470F-B939-F1E2BC8A8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7099F-E68D-4EDE-81CF-9913FA9F9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43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857D8-56C5-4A1B-B8A4-51ED4478D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DEE7D6-8257-4FA3-A5FA-FB311F2A3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40F72-CEE1-4FD8-A64E-5B04841642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B4F58-746F-4D73-9242-60B385B9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62177-BC34-43BB-8B35-245CFEAD13FB}" type="datetimeFigureOut">
              <a:rPr lang="en-US" smtClean="0"/>
              <a:t>04-Jul-19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2D2CC-AFFE-4B7C-BBA6-2FA51CD4F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B1EF3-D214-473C-A4F2-2D3F8B1FA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207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2FB493-38FF-466C-9FC2-D1DF3B65D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F3F73-8529-4478-AC56-881527C3E0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0B30BB-80F2-470E-BBFE-93058A5C69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62177-BC34-43BB-8B35-245CFEAD13FB}" type="datetimeFigureOut">
              <a:rPr lang="en-US" smtClean="0"/>
              <a:t>04-Jul-19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3D4F0-1156-4426-95BD-D043E8270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0ED4F-F43A-4C7D-A65D-87B72A137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50457-3306-4492-B498-3126DDD8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31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xabay.com/get/55e3dc434f53a414f6d1867dda6d49214b6ac3e45657714e702879d293/phishing-3390518_1920.jpg">
            <a:extLst>
              <a:ext uri="{FF2B5EF4-FFF2-40B4-BE49-F238E27FC236}">
                <a16:creationId xmlns:a16="http://schemas.microsoft.com/office/drawing/2014/main" id="{6C536543-1883-41D5-B123-BD53FF59F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B3EC49-A576-489D-96B6-F2E49E780F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3C905-94DF-46C0-BFA4-B92DE2AAE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186" y="2255967"/>
            <a:ext cx="9144000" cy="1009248"/>
          </a:xfrm>
        </p:spPr>
        <p:txBody>
          <a:bodyPr>
            <a:normAutofit fontScale="90000"/>
          </a:bodyPr>
          <a:lstStyle/>
          <a:p>
            <a:r>
              <a:rPr lang="en-US" sz="67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Sweet Temptations</a:t>
            </a:r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How To Catch the Hackers</a:t>
            </a:r>
            <a:r>
              <a:rPr lang="en-GB" sz="6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endParaRPr lang="en-US" sz="6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54765-DFC2-4B7B-9EB5-8892CF92F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05845"/>
            <a:ext cx="9144000" cy="16557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Matt Boddy @</a:t>
            </a:r>
            <a:r>
              <a:rPr lang="en-GB" dirty="0" err="1">
                <a:solidFill>
                  <a:schemeClr val="bg1"/>
                </a:solidFill>
              </a:rPr>
              <a:t>infosecBoddy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81FF26-4EF6-4DD2-948F-625623685D99}"/>
              </a:ext>
            </a:extLst>
          </p:cNvPr>
          <p:cNvSpPr/>
          <p:nvPr/>
        </p:nvSpPr>
        <p:spPr>
          <a:xfrm>
            <a:off x="5974813" y="351278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AAC22B-7032-4D89-846C-3C09C70DB9B5}"/>
              </a:ext>
            </a:extLst>
          </p:cNvPr>
          <p:cNvSpPr/>
          <p:nvPr/>
        </p:nvSpPr>
        <p:spPr>
          <a:xfrm>
            <a:off x="5974813" y="351278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FDE8CD-9EA9-40F7-8055-67E15EC8FA1A}"/>
              </a:ext>
            </a:extLst>
          </p:cNvPr>
          <p:cNvSpPr/>
          <p:nvPr/>
        </p:nvSpPr>
        <p:spPr>
          <a:xfrm>
            <a:off x="5974813" y="351278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C5265-0D78-4639-8D36-5EB8C07FE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373" y="3265215"/>
            <a:ext cx="678305" cy="678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4E890C-38C7-4EAE-AF80-7E6BA77FE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678" y="3368918"/>
            <a:ext cx="467872" cy="461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7B2890-2468-42FE-A41B-07205A454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082" y="4096331"/>
            <a:ext cx="2064207" cy="56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7ABC8DFE-8195-4E4D-B41C-89CA52A0B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A3D3B05-A005-4E53-A1F7-5E92728620D0}"/>
              </a:ext>
            </a:extLst>
          </p:cNvPr>
          <p:cNvSpPr/>
          <p:nvPr/>
        </p:nvSpPr>
        <p:spPr>
          <a:xfrm>
            <a:off x="-641131" y="-283779"/>
            <a:ext cx="13779062" cy="7441324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2887169"/>
            <a:ext cx="9607807" cy="10341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What is a honeypot? – Low interaction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3A3B63-FC84-D441-93DA-22E1D65F3F14}"/>
              </a:ext>
            </a:extLst>
          </p:cNvPr>
          <p:cNvCxnSpPr>
            <a:cxnSpLocks/>
          </p:cNvCxnSpPr>
          <p:nvPr/>
        </p:nvCxnSpPr>
        <p:spPr>
          <a:xfrm>
            <a:off x="1292097" y="3921307"/>
            <a:ext cx="960780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A5EBBC-EA17-5744-9543-FB71D4E910B5}"/>
              </a:ext>
            </a:extLst>
          </p:cNvPr>
          <p:cNvCxnSpPr>
            <a:cxnSpLocks/>
          </p:cNvCxnSpPr>
          <p:nvPr/>
        </p:nvCxnSpPr>
        <p:spPr>
          <a:xfrm>
            <a:off x="1292097" y="2887168"/>
            <a:ext cx="960780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57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A9CCD-F450-44F2-A63E-C87F1087A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loginDemo1">
            <a:hlinkClick r:id="" action="ppaction://media"/>
            <a:extLst>
              <a:ext uri="{FF2B5EF4-FFF2-40B4-BE49-F238E27FC236}">
                <a16:creationId xmlns:a16="http://schemas.microsoft.com/office/drawing/2014/main" id="{A39DB3B6-BB21-4830-9EA4-63C44CBB6D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32590DE7-4992-4F76-A2C8-B5178385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95C15-A503-465A-B066-D29E655E89E8}"/>
              </a:ext>
            </a:extLst>
          </p:cNvPr>
          <p:cNvSpPr/>
          <p:nvPr/>
        </p:nvSpPr>
        <p:spPr>
          <a:xfrm>
            <a:off x="-609601" y="-210207"/>
            <a:ext cx="13747531" cy="73152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2887169"/>
            <a:ext cx="9607807" cy="1034138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honeypot? – High interaction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D3A3B63-FC84-D441-93DA-22E1D65F3F14}"/>
              </a:ext>
            </a:extLst>
          </p:cNvPr>
          <p:cNvCxnSpPr>
            <a:cxnSpLocks/>
          </p:cNvCxnSpPr>
          <p:nvPr/>
        </p:nvCxnSpPr>
        <p:spPr>
          <a:xfrm>
            <a:off x="1292097" y="3921307"/>
            <a:ext cx="960780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A5EBBC-EA17-5744-9543-FB71D4E910B5}"/>
              </a:ext>
            </a:extLst>
          </p:cNvPr>
          <p:cNvCxnSpPr>
            <a:cxnSpLocks/>
          </p:cNvCxnSpPr>
          <p:nvPr/>
        </p:nvCxnSpPr>
        <p:spPr>
          <a:xfrm>
            <a:off x="1292097" y="2887168"/>
            <a:ext cx="9607806" cy="0"/>
          </a:xfrm>
          <a:prstGeom prst="line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87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2FF99-9D89-47B5-8D2F-5A5B1B9BC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A9C-0978-EE47-B544-15FE77EDF278}" type="slidenum">
              <a:rPr lang="en-US" smtClean="0"/>
              <a:t>13</a:t>
            </a:fld>
            <a:endParaRPr lang="en-US"/>
          </a:p>
        </p:txBody>
      </p:sp>
      <p:pic>
        <p:nvPicPr>
          <p:cNvPr id="4" name="interactiveHoneypot1">
            <a:hlinkClick r:id="" action="ppaction://media"/>
            <a:extLst>
              <a:ext uri="{FF2B5EF4-FFF2-40B4-BE49-F238E27FC236}">
                <a16:creationId xmlns:a16="http://schemas.microsoft.com/office/drawing/2014/main" id="{4B2AAF2F-2DA7-482A-A2F3-B37721E3A8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475779" cy="685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1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ixabay.com/get/55e3dc434f53a414f6d1867dda6d49214b6ac3e45657714e70287cdd9e/phishing-3390518_1920.jpg">
            <a:extLst>
              <a:ext uri="{FF2B5EF4-FFF2-40B4-BE49-F238E27FC236}">
                <a16:creationId xmlns:a16="http://schemas.microsoft.com/office/drawing/2014/main" id="{7CE37A63-6837-4ACB-8732-7CB1FFFD0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76DF32-DC87-4BF8-A86E-D49BA8F30B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0D5A5-8A6B-44D9-A026-0FBF55A3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can a honeypot be used in a clients environment?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348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80CF8-BAEC-4228-9118-06F86E308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4735" y="640081"/>
            <a:ext cx="3377183" cy="3708895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 enterprise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4B8A32-2D90-41A4-A7FB-B5C0483B4D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" r="2" b="2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C79DBB8-02D9-4E94-A978-BFB6BD9DE4BF}"/>
              </a:ext>
            </a:extLst>
          </p:cNvPr>
          <p:cNvSpPr/>
          <p:nvPr/>
        </p:nvSpPr>
        <p:spPr>
          <a:xfrm>
            <a:off x="-355600" y="5181600"/>
            <a:ext cx="7765796" cy="1778000"/>
          </a:xfrm>
          <a:prstGeom prst="ellipse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EAFAB97-5C45-48EE-B5F6-9C1017156416}"/>
              </a:ext>
            </a:extLst>
          </p:cNvPr>
          <p:cNvSpPr/>
          <p:nvPr/>
        </p:nvSpPr>
        <p:spPr>
          <a:xfrm>
            <a:off x="5035296" y="1041400"/>
            <a:ext cx="1879600" cy="1778000"/>
          </a:xfrm>
          <a:prstGeom prst="ellipse">
            <a:avLst/>
          </a:prstGeom>
          <a:noFill/>
          <a:ln w="698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0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ixabay.com/get/55e3dc434f53a414f6d1867dda6d49214b6ac3e45657714e70287cdd9e/phishing-3390518_1920.jpg">
            <a:extLst>
              <a:ext uri="{FF2B5EF4-FFF2-40B4-BE49-F238E27FC236}">
                <a16:creationId xmlns:a16="http://schemas.microsoft.com/office/drawing/2014/main" id="{7CE37A63-6837-4ACB-8732-7CB1FFFD0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76DF32-DC87-4BF8-A86E-D49BA8F30B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0D5A5-8A6B-44D9-A026-0FBF55A3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we’ll be setting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626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75FEC28-293A-4EBC-B0D5-AF0CA8030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802955"/>
            <a:ext cx="4977976" cy="145405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0000"/>
                </a:solidFill>
              </a:rPr>
              <a:t>Prerequisites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710670-838D-4EED-B768-EC3E0EA18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2421682"/>
            <a:ext cx="4977578" cy="363928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000" dirty="0">
                <a:solidFill>
                  <a:srgbClr val="000000"/>
                </a:solidFill>
              </a:rPr>
              <a:t>Please make sure that you’ve got all of the following installed.</a:t>
            </a:r>
          </a:p>
          <a:p>
            <a:r>
              <a:rPr lang="en-GB" sz="2000" dirty="0">
                <a:solidFill>
                  <a:srgbClr val="000000"/>
                </a:solidFill>
              </a:rPr>
              <a:t>Python 3</a:t>
            </a:r>
          </a:p>
          <a:p>
            <a:r>
              <a:rPr lang="en-GB" sz="2000" dirty="0">
                <a:solidFill>
                  <a:srgbClr val="000000"/>
                </a:solidFill>
              </a:rPr>
              <a:t>Python 3 IDE (I’m using IDLE)</a:t>
            </a:r>
          </a:p>
          <a:p>
            <a:r>
              <a:rPr lang="en-GB" sz="2000" dirty="0">
                <a:solidFill>
                  <a:srgbClr val="000000"/>
                </a:solidFill>
              </a:rPr>
              <a:t>A means to SSH (Putty, </a:t>
            </a:r>
            <a:r>
              <a:rPr lang="en-GB" sz="2000" dirty="0" err="1">
                <a:solidFill>
                  <a:srgbClr val="000000"/>
                </a:solidFill>
              </a:rPr>
              <a:t>Powershell</a:t>
            </a:r>
            <a:r>
              <a:rPr lang="en-GB" sz="2000" dirty="0">
                <a:solidFill>
                  <a:srgbClr val="000000"/>
                </a:solidFill>
              </a:rPr>
              <a:t>, Mac command line, Bash etc.)</a:t>
            </a:r>
          </a:p>
          <a:p>
            <a:r>
              <a:rPr lang="en-GB" sz="2000" dirty="0">
                <a:solidFill>
                  <a:srgbClr val="000000"/>
                </a:solidFill>
              </a:rPr>
              <a:t>pip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8" name="Graphic 7" descr="PY">
            <a:extLst>
              <a:ext uri="{FF2B5EF4-FFF2-40B4-BE49-F238E27FC236}">
                <a16:creationId xmlns:a16="http://schemas.microsoft.com/office/drawing/2014/main" id="{454A903F-210F-47F6-9D52-0E7ACAB56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81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DB648-73C3-4C2E-99AB-8B3DFBA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/>
              <a:t>1. SSH Honeypot in Azure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106B3-189E-4AD9-99DA-BADF49D9176E}"/>
              </a:ext>
            </a:extLst>
          </p:cNvPr>
          <p:cNvSpPr txBox="1"/>
          <p:nvPr/>
        </p:nvSpPr>
        <p:spPr>
          <a:xfrm>
            <a:off x="648931" y="2438400"/>
            <a:ext cx="3651466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For the duration of this session, you have a virtual Ubuntu server hosted in Azure.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Follow printed instructions to setup your honeypot!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Lock your honeypot down so that it can only be logged into by one relatively basic username and password combo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0B957-172F-4BF6-A870-1C047F8F5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5" r="2874" b="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8672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DB648-73C3-4C2E-99AB-8B3DFBA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364" y="663443"/>
            <a:ext cx="6604258" cy="10312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Enumerating a honeypot!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07572-01AE-44CB-8A99-831915EBE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4315" r="56977" b="-2"/>
          <a:stretch/>
        </p:blipFill>
        <p:spPr>
          <a:xfrm>
            <a:off x="2793871" y="2807412"/>
            <a:ext cx="6604257" cy="338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18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678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DB648-73C3-4C2E-99AB-8B3DFBA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878" y="1237304"/>
            <a:ext cx="6132244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3. Brute force attack a honeypot!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052496-36F9-4700-9BE6-1A76E9561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-36" t="-280" r="20072" b="2440"/>
          <a:stretch/>
        </p:blipFill>
        <p:spPr>
          <a:xfrm>
            <a:off x="0" y="2954986"/>
            <a:ext cx="14109087" cy="390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16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xabay.com/get/57e2d1454f56a914f6d1867dda6d49214b6ac3e45657734b702d72d39f/lumber-1246545_1920.jpg">
            <a:extLst>
              <a:ext uri="{FF2B5EF4-FFF2-40B4-BE49-F238E27FC236}">
                <a16:creationId xmlns:a16="http://schemas.microsoft.com/office/drawing/2014/main" id="{AA11B20C-47FD-4144-B23F-F97D1DECB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6DB648-73C3-4C2E-99AB-8B3DFBA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5283" y="827872"/>
            <a:ext cx="4981431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303030"/>
                </a:solidFill>
              </a:rPr>
              <a:t>4</a:t>
            </a:r>
            <a:r>
              <a:rPr lang="en-US" sz="40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. Retrieving your logs!</a:t>
            </a:r>
          </a:p>
        </p:txBody>
      </p:sp>
    </p:spTree>
    <p:extLst>
      <p:ext uri="{BB962C8B-B14F-4D97-AF65-F5344CB8AC3E}">
        <p14:creationId xmlns:p14="http://schemas.microsoft.com/office/powerpoint/2010/main" val="292444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1ED02-26DF-41C9-959A-292142E85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https://pixabay.com/get/57e8d2414c54a914f6d1867dda6d49214b6ac3e45657734b702c7ed195/question-mark-1872665_1920.jpg">
            <a:extLst>
              <a:ext uri="{FF2B5EF4-FFF2-40B4-BE49-F238E27FC236}">
                <a16:creationId xmlns:a16="http://schemas.microsoft.com/office/drawing/2014/main" id="{90B7C2A7-BF9E-4DF0-AC10-3C075325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8642"/>
            <a:ext cx="12192000" cy="713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216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76DF32-DC87-4BF8-A86E-D49BA8F30B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0D5A5-8A6B-44D9-A026-0FBF55A3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9600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702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76DF32-DC87-4BF8-A86E-D49BA8F30B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0D5A5-8A6B-44D9-A026-0FBF55A3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96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337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76DF32-DC87-4BF8-A86E-D49BA8F30B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0D5A5-8A6B-44D9-A026-0FBF55A3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96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408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EA31075-52B2-4B22-A2CD-07485EAA95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6DB648-73C3-4C2E-99AB-8B3DFBA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16146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>
                <a:solidFill>
                  <a:schemeClr val="bg1"/>
                </a:solidFill>
              </a:rPr>
              <a:t>Task 1. SSH Honeypot in Azure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8106B3-189E-4AD9-99DA-BADF49D9176E}"/>
              </a:ext>
            </a:extLst>
          </p:cNvPr>
          <p:cNvSpPr txBox="1"/>
          <p:nvPr/>
        </p:nvSpPr>
        <p:spPr>
          <a:xfrm>
            <a:off x="648930" y="2438400"/>
            <a:ext cx="8249410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Github.com/mattboddy47/Cowrie-Honeypot-Training-Session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00C05D-3876-4498-9D95-ED98DA7D6230}"/>
              </a:ext>
            </a:extLst>
          </p:cNvPr>
          <p:cNvSpPr txBox="1">
            <a:spLocks/>
          </p:cNvSpPr>
          <p:nvPr/>
        </p:nvSpPr>
        <p:spPr>
          <a:xfrm>
            <a:off x="2837927" y="3429000"/>
            <a:ext cx="6516146" cy="16766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700" dirty="0">
                <a:solidFill>
                  <a:schemeClr val="bg1"/>
                </a:solidFill>
              </a:rPr>
              <a:t>HANDS UP WHEN YOU’RE DONE</a:t>
            </a:r>
          </a:p>
        </p:txBody>
      </p:sp>
    </p:spTree>
    <p:extLst>
      <p:ext uri="{BB962C8B-B14F-4D97-AF65-F5344CB8AC3E}">
        <p14:creationId xmlns:p14="http://schemas.microsoft.com/office/powerpoint/2010/main" val="3946304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76DF32-DC87-4BF8-A86E-D49BA8F30B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0D5A5-8A6B-44D9-A026-0FBF55A3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9600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14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76DF32-DC87-4BF8-A86E-D49BA8F30B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0D5A5-8A6B-44D9-A026-0FBF55A3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96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886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76DF32-DC87-4BF8-A86E-D49BA8F30B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0D5A5-8A6B-44D9-A026-0FBF55A3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96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883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32590DE7-4992-4F76-A2C8-B5178385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95C15-A503-465A-B066-D29E655E89E8}"/>
              </a:ext>
            </a:extLst>
          </p:cNvPr>
          <p:cNvSpPr/>
          <p:nvPr/>
        </p:nvSpPr>
        <p:spPr>
          <a:xfrm>
            <a:off x="-609601" y="-210207"/>
            <a:ext cx="13747531" cy="73152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351059"/>
            <a:ext cx="9607807" cy="10341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Default usernames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3753FAD-33AC-4240-A6C2-029054A6D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228515"/>
              </p:ext>
            </p:extLst>
          </p:nvPr>
        </p:nvGraphicFramePr>
        <p:xfrm>
          <a:off x="3421117" y="2085675"/>
          <a:ext cx="5055476" cy="3526451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816669">
                  <a:extLst>
                    <a:ext uri="{9D8B030D-6E8A-4147-A177-3AD203B41FA5}">
                      <a16:colId xmlns:a16="http://schemas.microsoft.com/office/drawing/2014/main" val="3964189758"/>
                    </a:ext>
                  </a:extLst>
                </a:gridCol>
                <a:gridCol w="3238807">
                  <a:extLst>
                    <a:ext uri="{9D8B030D-6E8A-4147-A177-3AD203B41FA5}">
                      <a16:colId xmlns:a16="http://schemas.microsoft.com/office/drawing/2014/main" val="2463904984"/>
                    </a:ext>
                  </a:extLst>
                </a:gridCol>
              </a:tblGrid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Username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Login attempt count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987439251"/>
                  </a:ext>
                </a:extLst>
              </a:tr>
              <a:tr h="4469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root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5,211,644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4249014165"/>
                  </a:ext>
                </a:extLst>
              </a:tr>
              <a:tr h="4613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admin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47,816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75284582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user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6,345</a:t>
                      </a:r>
                      <a:endParaRPr lang="en-US" sz="18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82529554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ubnt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5,469</a:t>
                      </a:r>
                      <a:endParaRPr lang="en-US" sz="18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2364155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ubuntu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2,585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84873714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nagios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2,520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160952858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pi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2,217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39510789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postgres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1,748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17762428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3EC2663-AD43-46CE-A6B2-732EEA470E7F}"/>
              </a:ext>
            </a:extLst>
          </p:cNvPr>
          <p:cNvSpPr txBox="1"/>
          <p:nvPr/>
        </p:nvSpPr>
        <p:spPr>
          <a:xfrm>
            <a:off x="1959521" y="6312606"/>
            <a:ext cx="827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Taken from 10 honeypots over a 30 day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16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B7F2-D270-464E-A7BA-82DCCF34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s://pixabay.com/get/50e6d0464e55b108feda8460825668204022dfe05553734c762c7ddd/domino-665547_1920.jpg">
            <a:extLst>
              <a:ext uri="{FF2B5EF4-FFF2-40B4-BE49-F238E27FC236}">
                <a16:creationId xmlns:a16="http://schemas.microsoft.com/office/drawing/2014/main" id="{973AFBEB-6EE5-48F0-B7C0-B52F931AB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raffic Sign, Road Sign, Shield, Traffic, Road">
            <a:extLst>
              <a:ext uri="{FF2B5EF4-FFF2-40B4-BE49-F238E27FC236}">
                <a16:creationId xmlns:a16="http://schemas.microsoft.com/office/drawing/2014/main" id="{2F8D9BD2-2E33-4162-B40A-E4F537BC8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30" y="4297909"/>
            <a:ext cx="2246192" cy="2246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072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DB648-73C3-4C2E-99AB-8B3DFBA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364" y="663443"/>
            <a:ext cx="6604258" cy="10312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Enumerating a honeypot!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07572-01AE-44CB-8A99-831915EBE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4315" r="56977" b="-2"/>
          <a:stretch/>
        </p:blipFill>
        <p:spPr>
          <a:xfrm>
            <a:off x="2793871" y="2807412"/>
            <a:ext cx="6604257" cy="338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73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DB648-73C3-4C2E-99AB-8B3DFBA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9878" y="1237304"/>
            <a:ext cx="6132244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3. Brute force attack a honeypot!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052496-36F9-4700-9BE6-1A76E95613E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-36" t="-280" r="20072" b="2440"/>
          <a:stretch/>
        </p:blipFill>
        <p:spPr>
          <a:xfrm>
            <a:off x="0" y="2954986"/>
            <a:ext cx="14109087" cy="390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690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xabay.com/get/57e2d1454f56a914f6d1867dda6d49214b6ac3e45657734b702d72d39f/lumber-1246545_1920.jpg">
            <a:extLst>
              <a:ext uri="{FF2B5EF4-FFF2-40B4-BE49-F238E27FC236}">
                <a16:creationId xmlns:a16="http://schemas.microsoft.com/office/drawing/2014/main" id="{AA11B20C-47FD-4144-B23F-F97D1DECB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6DB648-73C3-4C2E-99AB-8B3DFBA9F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5283" y="827872"/>
            <a:ext cx="4981431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303030"/>
                </a:solidFill>
              </a:rPr>
              <a:t>4</a:t>
            </a:r>
            <a:r>
              <a:rPr lang="en-US" sz="4000" kern="1200" dirty="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. Retrieving your logs!</a:t>
            </a:r>
          </a:p>
        </p:txBody>
      </p:sp>
    </p:spTree>
    <p:extLst>
      <p:ext uri="{BB962C8B-B14F-4D97-AF65-F5344CB8AC3E}">
        <p14:creationId xmlns:p14="http://schemas.microsoft.com/office/powerpoint/2010/main" val="2238192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7935C3E-B778-4E69-B2B9-307069A72D9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7E88D3C-33AB-4F6D-B503-64AAF35E888B}"/>
              </a:ext>
            </a:extLst>
          </p:cNvPr>
          <p:cNvSpPr txBox="1">
            <a:spLocks/>
          </p:cNvSpPr>
          <p:nvPr/>
        </p:nvSpPr>
        <p:spPr>
          <a:xfrm>
            <a:off x="2995363" y="1649205"/>
            <a:ext cx="6604258" cy="10312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2. Enumerating a honeypot!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8D39F6B-4034-4F08-AABD-CC0F00C8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591" y="2745536"/>
            <a:ext cx="7601803" cy="109633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3. Brute force attack a honeypot!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195B37-A8C3-48E3-A8FC-A7AE9EBB38C3}"/>
              </a:ext>
            </a:extLst>
          </p:cNvPr>
          <p:cNvSpPr txBox="1">
            <a:spLocks/>
          </p:cNvSpPr>
          <p:nvPr/>
        </p:nvSpPr>
        <p:spPr>
          <a:xfrm>
            <a:off x="3542732" y="3841867"/>
            <a:ext cx="5106535" cy="10963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4. Monitoring your logs</a:t>
            </a:r>
          </a:p>
        </p:txBody>
      </p:sp>
    </p:spTree>
    <p:extLst>
      <p:ext uri="{BB962C8B-B14F-4D97-AF65-F5344CB8AC3E}">
        <p14:creationId xmlns:p14="http://schemas.microsoft.com/office/powerpoint/2010/main" val="865959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76DF32-DC87-4BF8-A86E-D49BA8F30B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0D5A5-8A6B-44D9-A026-0FBF55A3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9600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93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76DF32-DC87-4BF8-A86E-D49BA8F30B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0D5A5-8A6B-44D9-A026-0FBF55A3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96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3939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76DF32-DC87-4BF8-A86E-D49BA8F30B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20D5A5-8A6B-44D9-A026-0FBF55A3E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496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3640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24DA69-FF45-48C0-9BE7-63507657C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"/>
          <a:stretch/>
        </p:blipFill>
        <p:spPr>
          <a:xfrm>
            <a:off x="382423" y="2793996"/>
            <a:ext cx="11427154" cy="12700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8229F44-186E-4A61-AF87-180CE0E7F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364" y="335896"/>
            <a:ext cx="6604258" cy="10312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Port scan script</a:t>
            </a:r>
          </a:p>
        </p:txBody>
      </p:sp>
    </p:spTree>
    <p:extLst>
      <p:ext uri="{BB962C8B-B14F-4D97-AF65-F5344CB8AC3E}">
        <p14:creationId xmlns:p14="http://schemas.microsoft.com/office/powerpoint/2010/main" val="700788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23002B-E24A-41F2-B1A8-14B6C6DAB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16" y="1629841"/>
            <a:ext cx="11489367" cy="35983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870FFA-1D1E-4567-9CB3-63F2AE173FBE}"/>
              </a:ext>
            </a:extLst>
          </p:cNvPr>
          <p:cNvSpPr/>
          <p:nvPr/>
        </p:nvSpPr>
        <p:spPr>
          <a:xfrm>
            <a:off x="818866" y="2279176"/>
            <a:ext cx="10645253" cy="10099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0EA1C97-0F02-40B6-B6A6-3C1038969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9012" y="340127"/>
            <a:ext cx="6604258" cy="10312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Port scan script</a:t>
            </a:r>
          </a:p>
        </p:txBody>
      </p:sp>
    </p:spTree>
    <p:extLst>
      <p:ext uri="{BB962C8B-B14F-4D97-AF65-F5344CB8AC3E}">
        <p14:creationId xmlns:p14="http://schemas.microsoft.com/office/powerpoint/2010/main" val="211130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32590DE7-4992-4F76-A2C8-B5178385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95C15-A503-465A-B066-D29E655E89E8}"/>
              </a:ext>
            </a:extLst>
          </p:cNvPr>
          <p:cNvSpPr/>
          <p:nvPr/>
        </p:nvSpPr>
        <p:spPr>
          <a:xfrm>
            <a:off x="-609601" y="-210207"/>
            <a:ext cx="13747531" cy="73152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351059"/>
            <a:ext cx="9607807" cy="10341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Default usernames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3753FAD-33AC-4240-A6C2-029054A6D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824947"/>
              </p:ext>
            </p:extLst>
          </p:nvPr>
        </p:nvGraphicFramePr>
        <p:xfrm>
          <a:off x="3421117" y="2085675"/>
          <a:ext cx="5055476" cy="3526451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816669">
                  <a:extLst>
                    <a:ext uri="{9D8B030D-6E8A-4147-A177-3AD203B41FA5}">
                      <a16:colId xmlns:a16="http://schemas.microsoft.com/office/drawing/2014/main" val="3964189758"/>
                    </a:ext>
                  </a:extLst>
                </a:gridCol>
                <a:gridCol w="3238807">
                  <a:extLst>
                    <a:ext uri="{9D8B030D-6E8A-4147-A177-3AD203B41FA5}">
                      <a16:colId xmlns:a16="http://schemas.microsoft.com/office/drawing/2014/main" val="2463904984"/>
                    </a:ext>
                  </a:extLst>
                </a:gridCol>
              </a:tblGrid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Username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Login attempt count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987439251"/>
                  </a:ext>
                </a:extLst>
              </a:tr>
              <a:tr h="4469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root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5,211,644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4249014165"/>
                  </a:ext>
                </a:extLst>
              </a:tr>
              <a:tr h="4613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admin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47,816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75284582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user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6,345</a:t>
                      </a:r>
                      <a:endParaRPr lang="en-US" sz="18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82529554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ubnt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5,469</a:t>
                      </a:r>
                      <a:endParaRPr lang="en-US" sz="18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2364155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ubuntu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2,585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84873714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nagios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2,520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160952858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pi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2,217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39510789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postgres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1,748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17762428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3EC2663-AD43-46CE-A6B2-732EEA470E7F}"/>
              </a:ext>
            </a:extLst>
          </p:cNvPr>
          <p:cNvSpPr txBox="1"/>
          <p:nvPr/>
        </p:nvSpPr>
        <p:spPr>
          <a:xfrm>
            <a:off x="1959521" y="6312606"/>
            <a:ext cx="827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Taken from 10 honeypots over a 30 day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2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97C4F-3FDF-426A-9B19-AF4567A1C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114D179-33C3-4E12-AF8D-E4558336AB0C}"/>
              </a:ext>
            </a:extLst>
          </p:cNvPr>
          <p:cNvSpPr txBox="1">
            <a:spLocks/>
          </p:cNvSpPr>
          <p:nvPr/>
        </p:nvSpPr>
        <p:spPr>
          <a:xfrm>
            <a:off x="2954421" y="181617"/>
            <a:ext cx="6604258" cy="10312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Brute force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6F0F31-10D6-41B2-9A3F-FFC9C0710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80693"/>
            <a:ext cx="12155402" cy="461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32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14D179-33C3-4E12-AF8D-E4558336AB0C}"/>
              </a:ext>
            </a:extLst>
          </p:cNvPr>
          <p:cNvSpPr txBox="1">
            <a:spLocks/>
          </p:cNvSpPr>
          <p:nvPr/>
        </p:nvSpPr>
        <p:spPr>
          <a:xfrm>
            <a:off x="2954421" y="181617"/>
            <a:ext cx="6604258" cy="10312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Brute force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46A1F-4DFD-45D1-87EB-AC459F01FC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" b="37008"/>
          <a:stretch/>
        </p:blipFill>
        <p:spPr>
          <a:xfrm>
            <a:off x="152866" y="2391664"/>
            <a:ext cx="11886268" cy="130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242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114D179-33C3-4E12-AF8D-E4558336AB0C}"/>
              </a:ext>
            </a:extLst>
          </p:cNvPr>
          <p:cNvSpPr txBox="1">
            <a:spLocks/>
          </p:cNvSpPr>
          <p:nvPr/>
        </p:nvSpPr>
        <p:spPr>
          <a:xfrm>
            <a:off x="2954421" y="181617"/>
            <a:ext cx="6604258" cy="10312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none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en-US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Brute force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D7F7C9-E28D-43CA-AD7E-B0D9D1065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0" y="2181726"/>
            <a:ext cx="12137990" cy="250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97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pixabay.com/get/55e3dc434f53a414f6d1867dda6d49214b6ac3e45657714e702879d293/phishing-3390518_1920.jpg">
            <a:extLst>
              <a:ext uri="{FF2B5EF4-FFF2-40B4-BE49-F238E27FC236}">
                <a16:creationId xmlns:a16="http://schemas.microsoft.com/office/drawing/2014/main" id="{6C536543-1883-41D5-B123-BD53FF59F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5B3EC49-A576-489D-96B6-F2E49E780F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C3C905-94DF-46C0-BFA4-B92DE2AAEA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45186" y="2255967"/>
            <a:ext cx="9144000" cy="1009248"/>
          </a:xfrm>
        </p:spPr>
        <p:txBody>
          <a:bodyPr>
            <a:normAutofit fontScale="90000"/>
          </a:bodyPr>
          <a:lstStyle/>
          <a:p>
            <a:r>
              <a:rPr lang="en-US" sz="67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Sweet Temptations</a:t>
            </a:r>
            <a:r>
              <a:rPr lang="en-US" sz="6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: How To Catch the Hackers</a:t>
            </a:r>
            <a:r>
              <a:rPr lang="en-GB" sz="66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 </a:t>
            </a:r>
            <a:endParaRPr lang="en-US" sz="66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54765-DFC2-4B7B-9EB5-8892CF92F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05845"/>
            <a:ext cx="9144000" cy="1655762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Matt Boddy @</a:t>
            </a:r>
            <a:r>
              <a:rPr lang="en-GB" dirty="0" err="1">
                <a:solidFill>
                  <a:schemeClr val="bg1"/>
                </a:solidFill>
              </a:rPr>
              <a:t>infosecBoddy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81FF26-4EF6-4DD2-948F-625623685D99}"/>
              </a:ext>
            </a:extLst>
          </p:cNvPr>
          <p:cNvSpPr/>
          <p:nvPr/>
        </p:nvSpPr>
        <p:spPr>
          <a:xfrm>
            <a:off x="5974813" y="351278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6AAC22B-7032-4D89-846C-3C09C70DB9B5}"/>
              </a:ext>
            </a:extLst>
          </p:cNvPr>
          <p:cNvSpPr/>
          <p:nvPr/>
        </p:nvSpPr>
        <p:spPr>
          <a:xfrm>
            <a:off x="5974813" y="351278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FDE8CD-9EA9-40F7-8055-67E15EC8FA1A}"/>
              </a:ext>
            </a:extLst>
          </p:cNvPr>
          <p:cNvSpPr/>
          <p:nvPr/>
        </p:nvSpPr>
        <p:spPr>
          <a:xfrm>
            <a:off x="5974813" y="3512781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EC5265-0D78-4639-8D36-5EB8C07FE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373" y="3265215"/>
            <a:ext cx="678305" cy="6783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4E890C-38C7-4EAE-AF80-7E6BA77FE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678" y="3368918"/>
            <a:ext cx="467872" cy="4618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7B2890-2468-42FE-A41B-07205A454C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082" y="4096331"/>
            <a:ext cx="2064207" cy="56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75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32590DE7-4992-4F76-A2C8-B5178385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95C15-A503-465A-B066-D29E655E89E8}"/>
              </a:ext>
            </a:extLst>
          </p:cNvPr>
          <p:cNvSpPr/>
          <p:nvPr/>
        </p:nvSpPr>
        <p:spPr>
          <a:xfrm>
            <a:off x="-609601" y="-210207"/>
            <a:ext cx="13747531" cy="73152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351059"/>
            <a:ext cx="9607807" cy="10341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Default usernames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3753FAD-33AC-4240-A6C2-029054A6D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04863"/>
              </p:ext>
            </p:extLst>
          </p:nvPr>
        </p:nvGraphicFramePr>
        <p:xfrm>
          <a:off x="3421117" y="2085675"/>
          <a:ext cx="5055476" cy="3526451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816669">
                  <a:extLst>
                    <a:ext uri="{9D8B030D-6E8A-4147-A177-3AD203B41FA5}">
                      <a16:colId xmlns:a16="http://schemas.microsoft.com/office/drawing/2014/main" val="3964189758"/>
                    </a:ext>
                  </a:extLst>
                </a:gridCol>
                <a:gridCol w="3238807">
                  <a:extLst>
                    <a:ext uri="{9D8B030D-6E8A-4147-A177-3AD203B41FA5}">
                      <a16:colId xmlns:a16="http://schemas.microsoft.com/office/drawing/2014/main" val="2463904984"/>
                    </a:ext>
                  </a:extLst>
                </a:gridCol>
              </a:tblGrid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Username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Login attempt count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987439251"/>
                  </a:ext>
                </a:extLst>
              </a:tr>
              <a:tr h="4469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root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5,211,644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4249014165"/>
                  </a:ext>
                </a:extLst>
              </a:tr>
              <a:tr h="4613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admin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47,816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75284582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user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6,345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82529554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ubnt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5,469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2364155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ubuntu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2,585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84873714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nagios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2,520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160952858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pi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2,217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39510789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postgres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1,748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17762428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3EC2663-AD43-46CE-A6B2-732EEA470E7F}"/>
              </a:ext>
            </a:extLst>
          </p:cNvPr>
          <p:cNvSpPr txBox="1"/>
          <p:nvPr/>
        </p:nvSpPr>
        <p:spPr>
          <a:xfrm>
            <a:off x="1959521" y="6312606"/>
            <a:ext cx="827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Taken from 10 honeypots over a 30 day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66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32590DE7-4992-4F76-A2C8-B5178385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95C15-A503-465A-B066-D29E655E89E8}"/>
              </a:ext>
            </a:extLst>
          </p:cNvPr>
          <p:cNvSpPr/>
          <p:nvPr/>
        </p:nvSpPr>
        <p:spPr>
          <a:xfrm>
            <a:off x="-609601" y="-210207"/>
            <a:ext cx="13747531" cy="73152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351059"/>
            <a:ext cx="9607807" cy="10341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Default usernames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3753FAD-33AC-4240-A6C2-029054A6D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684105"/>
              </p:ext>
            </p:extLst>
          </p:nvPr>
        </p:nvGraphicFramePr>
        <p:xfrm>
          <a:off x="3421117" y="2085675"/>
          <a:ext cx="5055476" cy="3526451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816669">
                  <a:extLst>
                    <a:ext uri="{9D8B030D-6E8A-4147-A177-3AD203B41FA5}">
                      <a16:colId xmlns:a16="http://schemas.microsoft.com/office/drawing/2014/main" val="3964189758"/>
                    </a:ext>
                  </a:extLst>
                </a:gridCol>
                <a:gridCol w="3238807">
                  <a:extLst>
                    <a:ext uri="{9D8B030D-6E8A-4147-A177-3AD203B41FA5}">
                      <a16:colId xmlns:a16="http://schemas.microsoft.com/office/drawing/2014/main" val="2463904984"/>
                    </a:ext>
                  </a:extLst>
                </a:gridCol>
              </a:tblGrid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Username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Login attempt count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987439251"/>
                  </a:ext>
                </a:extLst>
              </a:tr>
              <a:tr h="4469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root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5,211,644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4249014165"/>
                  </a:ext>
                </a:extLst>
              </a:tr>
              <a:tr h="4613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admin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47,816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75284582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user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6,345</a:t>
                      </a:r>
                      <a:endParaRPr lang="en-US" sz="18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82529554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ubnt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5,469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2364155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ubuntu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2,585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84873714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nagios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2,520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160952858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pi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2,217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39510789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postgres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1,748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17762428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3EC2663-AD43-46CE-A6B2-732EEA470E7F}"/>
              </a:ext>
            </a:extLst>
          </p:cNvPr>
          <p:cNvSpPr txBox="1"/>
          <p:nvPr/>
        </p:nvSpPr>
        <p:spPr>
          <a:xfrm>
            <a:off x="1959521" y="6312606"/>
            <a:ext cx="827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Taken from 10 honeypots over a 30 day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86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32590DE7-4992-4F76-A2C8-B5178385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95C15-A503-465A-B066-D29E655E89E8}"/>
              </a:ext>
            </a:extLst>
          </p:cNvPr>
          <p:cNvSpPr/>
          <p:nvPr/>
        </p:nvSpPr>
        <p:spPr>
          <a:xfrm>
            <a:off x="-609601" y="-210207"/>
            <a:ext cx="13747531" cy="73152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351059"/>
            <a:ext cx="9607807" cy="10341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Default usernames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3753FAD-33AC-4240-A6C2-029054A6D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617331"/>
              </p:ext>
            </p:extLst>
          </p:nvPr>
        </p:nvGraphicFramePr>
        <p:xfrm>
          <a:off x="3421117" y="2085675"/>
          <a:ext cx="5055476" cy="3526451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1816669">
                  <a:extLst>
                    <a:ext uri="{9D8B030D-6E8A-4147-A177-3AD203B41FA5}">
                      <a16:colId xmlns:a16="http://schemas.microsoft.com/office/drawing/2014/main" val="3964189758"/>
                    </a:ext>
                  </a:extLst>
                </a:gridCol>
                <a:gridCol w="3238807">
                  <a:extLst>
                    <a:ext uri="{9D8B030D-6E8A-4147-A177-3AD203B41FA5}">
                      <a16:colId xmlns:a16="http://schemas.microsoft.com/office/drawing/2014/main" val="2463904984"/>
                    </a:ext>
                  </a:extLst>
                </a:gridCol>
              </a:tblGrid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Username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Login attempt count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987439251"/>
                  </a:ext>
                </a:extLst>
              </a:tr>
              <a:tr h="44696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root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5,211,644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4249014165"/>
                  </a:ext>
                </a:extLst>
              </a:tr>
              <a:tr h="46137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admin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47,816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75284582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user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6,345</a:t>
                      </a:r>
                      <a:endParaRPr lang="en-US" sz="18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582529554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ubnt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5,469</a:t>
                      </a:r>
                      <a:endParaRPr lang="en-US" sz="18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2364155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ubuntu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2,585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84873714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effectLst/>
                        </a:rPr>
                        <a:t>nagios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2,520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1609528587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pi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2,217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2639510789"/>
                  </a:ext>
                </a:extLst>
              </a:tr>
              <a:tr h="34341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postgres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1,748</a:t>
                      </a:r>
                      <a:endParaRPr lang="en-US" sz="18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1" marR="63181" marT="0" marB="0"/>
                </a:tc>
                <a:extLst>
                  <a:ext uri="{0D108BD9-81ED-4DB2-BD59-A6C34878D82A}">
                    <a16:rowId xmlns:a16="http://schemas.microsoft.com/office/drawing/2014/main" val="3177624289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3EC2663-AD43-46CE-A6B2-732EEA470E7F}"/>
              </a:ext>
            </a:extLst>
          </p:cNvPr>
          <p:cNvSpPr txBox="1"/>
          <p:nvPr/>
        </p:nvSpPr>
        <p:spPr>
          <a:xfrm>
            <a:off x="1959521" y="6312606"/>
            <a:ext cx="827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Taken from 10 honeypots over a 30 day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9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32590DE7-4992-4F76-A2C8-B5178385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95C15-A503-465A-B066-D29E655E89E8}"/>
              </a:ext>
            </a:extLst>
          </p:cNvPr>
          <p:cNvSpPr/>
          <p:nvPr/>
        </p:nvSpPr>
        <p:spPr>
          <a:xfrm>
            <a:off x="-609601" y="-210207"/>
            <a:ext cx="13747531" cy="73152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351059"/>
            <a:ext cx="9607807" cy="10341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Default passwords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56E3468-EA83-4BBE-909C-82154220A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631953"/>
              </p:ext>
            </p:extLst>
          </p:nvPr>
        </p:nvGraphicFramePr>
        <p:xfrm>
          <a:off x="3258204" y="1606350"/>
          <a:ext cx="6011920" cy="4621243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3005960">
                  <a:extLst>
                    <a:ext uri="{9D8B030D-6E8A-4147-A177-3AD203B41FA5}">
                      <a16:colId xmlns:a16="http://schemas.microsoft.com/office/drawing/2014/main" val="88929943"/>
                    </a:ext>
                  </a:extLst>
                </a:gridCol>
                <a:gridCol w="3005960">
                  <a:extLst>
                    <a:ext uri="{9D8B030D-6E8A-4147-A177-3AD203B41FA5}">
                      <a16:colId xmlns:a16="http://schemas.microsoft.com/office/drawing/2014/main" val="3911589427"/>
                    </a:ext>
                  </a:extLst>
                </a:gridCol>
              </a:tblGrid>
              <a:tr h="4231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Password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Login attempt count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301701883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123456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15,735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1889213480"/>
                  </a:ext>
                </a:extLst>
              </a:tr>
              <a:tr h="420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admin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12,605</a:t>
                      </a:r>
                      <a:endParaRPr lang="en-US" sz="2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82797107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1234</a:t>
                      </a:r>
                      <a:endParaRPr lang="en-US" sz="2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9,583</a:t>
                      </a:r>
                      <a:endParaRPr lang="en-US" sz="2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240496395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password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9,034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2876949758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12345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7,145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875492095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ubnt</a:t>
                      </a:r>
                      <a:endParaRPr lang="en-US" sz="2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6,137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2573598158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root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5,767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194912136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123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5,433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282288359"/>
                  </a:ext>
                </a:extLst>
              </a:tr>
              <a:tr h="482437"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3,248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604076993"/>
                  </a:ext>
                </a:extLst>
              </a:tr>
              <a:tr h="4824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raspberry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1,808</a:t>
                      </a:r>
                      <a:endParaRPr lang="en-US" sz="2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244212764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3EC2663-AD43-46CE-A6B2-732EEA470E7F}"/>
              </a:ext>
            </a:extLst>
          </p:cNvPr>
          <p:cNvSpPr txBox="1"/>
          <p:nvPr/>
        </p:nvSpPr>
        <p:spPr>
          <a:xfrm>
            <a:off x="1959521" y="6312606"/>
            <a:ext cx="827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Taken from 10 honeypots over a 30 day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5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s://pixabay.com/get/e836b40c2cf6023ed1534705fb0938c9bd22ffd41cb4134196f9c97aa6/hummel-1353423_1920.jpg">
            <a:extLst>
              <a:ext uri="{FF2B5EF4-FFF2-40B4-BE49-F238E27FC236}">
                <a16:creationId xmlns:a16="http://schemas.microsoft.com/office/drawing/2014/main" id="{32590DE7-4992-4F76-A2C8-B5178385F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0221" y="-40182"/>
            <a:ext cx="14378152" cy="690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B095C15-A503-465A-B066-D29E655E89E8}"/>
              </a:ext>
            </a:extLst>
          </p:cNvPr>
          <p:cNvSpPr/>
          <p:nvPr/>
        </p:nvSpPr>
        <p:spPr>
          <a:xfrm>
            <a:off x="-609601" y="-210207"/>
            <a:ext cx="13747531" cy="73152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2096" y="351059"/>
            <a:ext cx="9607807" cy="10341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Default passwords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2BDA9C-0978-EE47-B544-15FE77EDF278}" type="slidenum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A5A5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56E3468-EA83-4BBE-909C-82154220A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341092"/>
              </p:ext>
            </p:extLst>
          </p:nvPr>
        </p:nvGraphicFramePr>
        <p:xfrm>
          <a:off x="3258204" y="1606350"/>
          <a:ext cx="6011920" cy="4621243"/>
        </p:xfrm>
        <a:graphic>
          <a:graphicData uri="http://schemas.openxmlformats.org/drawingml/2006/table">
            <a:tbl>
              <a:tblPr firstRow="1" firstCol="1" bandRow="1">
                <a:tableStyleId>{5202B0CA-FC54-4496-8BCA-5EF66A818D29}</a:tableStyleId>
              </a:tblPr>
              <a:tblGrid>
                <a:gridCol w="3005960">
                  <a:extLst>
                    <a:ext uri="{9D8B030D-6E8A-4147-A177-3AD203B41FA5}">
                      <a16:colId xmlns:a16="http://schemas.microsoft.com/office/drawing/2014/main" val="88929943"/>
                    </a:ext>
                  </a:extLst>
                </a:gridCol>
                <a:gridCol w="3005960">
                  <a:extLst>
                    <a:ext uri="{9D8B030D-6E8A-4147-A177-3AD203B41FA5}">
                      <a16:colId xmlns:a16="http://schemas.microsoft.com/office/drawing/2014/main" val="3911589427"/>
                    </a:ext>
                  </a:extLst>
                </a:gridCol>
              </a:tblGrid>
              <a:tr h="4231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Password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Login attempt count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301701883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123456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15,735</a:t>
                      </a:r>
                      <a:endParaRPr lang="en-US" sz="2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1889213480"/>
                  </a:ext>
                </a:extLst>
              </a:tr>
              <a:tr h="42012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admin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12,605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82797107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1234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9,583</a:t>
                      </a:r>
                      <a:endParaRPr lang="en-US" sz="2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240496395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password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9,034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2876949758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12345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7,145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875492095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ubnt</a:t>
                      </a:r>
                      <a:endParaRPr lang="en-US" sz="2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6,137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2573598158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root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5,767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194912136"/>
                  </a:ext>
                </a:extLst>
              </a:tr>
              <a:tr h="401876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123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5,433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282288359"/>
                  </a:ext>
                </a:extLst>
              </a:tr>
              <a:tr h="482437">
                <a:tc>
                  <a:txBody>
                    <a:bodyPr/>
                    <a:lstStyle/>
                    <a:p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3,248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3604076993"/>
                  </a:ext>
                </a:extLst>
              </a:tr>
              <a:tr h="48243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raspberry</a:t>
                      </a:r>
                      <a:endParaRPr lang="en-US" sz="240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</a:rPr>
                        <a:t>1,808</a:t>
                      </a:r>
                      <a:endParaRPr lang="en-US" sz="2400" dirty="0">
                        <a:solidFill>
                          <a:schemeClr val="bg2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6480" marR="46480" marT="0" marB="0"/>
                </a:tc>
                <a:extLst>
                  <a:ext uri="{0D108BD9-81ED-4DB2-BD59-A6C34878D82A}">
                    <a16:rowId xmlns:a16="http://schemas.microsoft.com/office/drawing/2014/main" val="244212764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3EC2663-AD43-46CE-A6B2-732EEA470E7F}"/>
              </a:ext>
            </a:extLst>
          </p:cNvPr>
          <p:cNvSpPr txBox="1"/>
          <p:nvPr/>
        </p:nvSpPr>
        <p:spPr>
          <a:xfrm>
            <a:off x="1959521" y="6312606"/>
            <a:ext cx="8272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Taken from 10 honeypots over a 30 day period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11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</TotalTime>
  <Words>954</Words>
  <Application>Microsoft Office PowerPoint</Application>
  <PresentationFormat>Widescreen</PresentationFormat>
  <Paragraphs>313</Paragraphs>
  <Slides>43</Slides>
  <Notes>19</Notes>
  <HiddenSlides>5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Times New Roman</vt:lpstr>
      <vt:lpstr>Office Theme</vt:lpstr>
      <vt:lpstr>Sweet Temptations: How To Catch the Hackers </vt:lpstr>
      <vt:lpstr>PowerPoint Presentation</vt:lpstr>
      <vt:lpstr>Default usernames</vt:lpstr>
      <vt:lpstr>Default usernames</vt:lpstr>
      <vt:lpstr>Default usernames</vt:lpstr>
      <vt:lpstr>Default usernames</vt:lpstr>
      <vt:lpstr>Default usernames</vt:lpstr>
      <vt:lpstr>Default passwords</vt:lpstr>
      <vt:lpstr>Default passwords</vt:lpstr>
      <vt:lpstr>What is a honeypot? – Low interaction</vt:lpstr>
      <vt:lpstr>PowerPoint Presentation</vt:lpstr>
      <vt:lpstr>What is a honeypot? – High interaction</vt:lpstr>
      <vt:lpstr>PowerPoint Presentation</vt:lpstr>
      <vt:lpstr>How can a honeypot be used in a clients environment?</vt:lpstr>
      <vt:lpstr>An enterprise network</vt:lpstr>
      <vt:lpstr>What we’ll be setting up</vt:lpstr>
      <vt:lpstr>Prerequisites</vt:lpstr>
      <vt:lpstr>1. SSH Honeypot in Azure</vt:lpstr>
      <vt:lpstr>2. Enumerating a honeypot!</vt:lpstr>
      <vt:lpstr>3. Brute force attack a honeypot!</vt:lpstr>
      <vt:lpstr>4. Retrieving your logs!</vt:lpstr>
      <vt:lpstr>PowerPoint Presentation</vt:lpstr>
      <vt:lpstr>3</vt:lpstr>
      <vt:lpstr>2</vt:lpstr>
      <vt:lpstr>1</vt:lpstr>
      <vt:lpstr>Task 1. SSH Honeypot in Azure</vt:lpstr>
      <vt:lpstr>3</vt:lpstr>
      <vt:lpstr>2</vt:lpstr>
      <vt:lpstr>1</vt:lpstr>
      <vt:lpstr>PowerPoint Presentation</vt:lpstr>
      <vt:lpstr>2. Enumerating a honeypot!</vt:lpstr>
      <vt:lpstr>3. Brute force attack a honeypot!</vt:lpstr>
      <vt:lpstr>4. Retrieving your logs!</vt:lpstr>
      <vt:lpstr>3. Brute force attack a honeypot!</vt:lpstr>
      <vt:lpstr>3</vt:lpstr>
      <vt:lpstr>2</vt:lpstr>
      <vt:lpstr>1</vt:lpstr>
      <vt:lpstr>Port scan script</vt:lpstr>
      <vt:lpstr>Port scan script</vt:lpstr>
      <vt:lpstr>PowerPoint Presentation</vt:lpstr>
      <vt:lpstr>PowerPoint Presentation</vt:lpstr>
      <vt:lpstr>PowerPoint Presentation</vt:lpstr>
      <vt:lpstr>Sweet Temptations: How To Catch the Hackers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Sweet Temptations: How To Catch the Hackers </dc:title>
  <dc:creator>Matthew Boddy</dc:creator>
  <cp:lastModifiedBy>Matthew Boddy</cp:lastModifiedBy>
  <cp:revision>9</cp:revision>
  <dcterms:created xsi:type="dcterms:W3CDTF">2019-06-27T14:01:12Z</dcterms:created>
  <dcterms:modified xsi:type="dcterms:W3CDTF">2019-07-04T16:19:38Z</dcterms:modified>
</cp:coreProperties>
</file>